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rels" ContentType="application/vnd.openxmlformats-package.relationships+xml"/>
  <Default Extension="gif" ContentType="image/gif"/>
  <Default Extension="png" ContentType="image/png"/>
  <Default Extension="bmp" ContentType="image/bmp"/>
  <Default Extension="emf" ContentType="image/x-emf"/>
  <Default Extension="wmf" ContentType="image/x-wmf"/>
  <Default Extension="tiff" ContentType="image/tiff"/>
  <Default Extension="jpg" ContentType="application/octet-stream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 xmlns:a="http://schemas.openxmlformats.org/drawingml/2006/main" xmlns:r="http://schemas.openxmlformats.org/officeDocument/2006/relationships" xmlns:p="http://schemas.openxmlformats.org/presentationml/2006/main"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</p:sldIdLst>
  <p:sldSz cx="9144000" cy="6858000" type="screen4x3"/>
  <p:notesSz cx="6858000" cy="9144000"/>
  <p:custDataLst>
    <p:tags r:id="rId3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2" d="100"/>
          <a:sy n="92" d="100"/>
        </p:scale>
        <p:origin x="-1376" y="-10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

<Relationships  xmlns="http://schemas.openxmlformats.org/package/2006/relationships">
<Relationship Id="rId3" Type="http://schemas.openxmlformats.org/officeDocument/2006/relationships/tags" Target="tags/tag1.xml"/>
<Relationship Id="rId4" Type="http://schemas.openxmlformats.org/officeDocument/2006/relationships/presProps" Target="presProps.xml"/>
<Relationship Id="rId5" Type="http://schemas.openxmlformats.org/officeDocument/2006/relationships/viewProps" Target="viewProps.xml"/>
<Relationship Id="rId6" Type="http://schemas.openxmlformats.org/officeDocument/2006/relationships/theme" Target="theme/theme1.xml"/>
<Relationship Id="rId7" Type="http://schemas.openxmlformats.org/officeDocument/2006/relationships/tableStyles" Target="tableStyles.xml"/>
<Relationship Id="rId1" Type="http://schemas.openxmlformats.org/officeDocument/2006/relationships/slideMaster" Target="slideMasters/slideMaster1.xml"/>
<Relationship Id="rId2" Type="http://schemas.openxmlformats.org/officeDocument/2006/relationships/printerSettings" Target="printerSettings/printerSettings1.bin"/>
<Relationship Id="rId8" Type="http://schemas.openxmlformats.org/officeDocument/2006/relationships/slide" Target="slides/slide1.xml"/>
<Relationship Id="rId9" Type="http://schemas.openxmlformats.org/officeDocument/2006/relationships/slide" Target="slides/slide2.xml"/>
<Relationship Id="rId10" Type="http://schemas.openxmlformats.org/officeDocument/2006/relationships/slide" Target="slides/slide3.xml"/>
<Relationship Id="rId11" Type="http://schemas.openxmlformats.org/officeDocument/2006/relationships/slide" Target="slides/slide4.xml"/>
<Relationship Id="rId12" Type="http://schemas.openxmlformats.org/officeDocument/2006/relationships/slide" Target="slides/slide5.xml"/>
<Relationship Id="rId13" Type="http://schemas.openxmlformats.org/officeDocument/2006/relationships/slide" Target="slides/slide6.xml"/>
<Relationship Id="rId14" Type="http://schemas.openxmlformats.org/officeDocument/2006/relationships/slide" Target="slides/slide7.xml"/>
<Relationship Id="rId15" Type="http://schemas.openxmlformats.org/officeDocument/2006/relationships/slide" Target="slides/slide8.xml"/>
<Relationship Id="rId16" Type="http://schemas.openxmlformats.org/officeDocument/2006/relationships/slide" Target="slides/slide9.xml"/>
<Relationship Id="rId17" Type="http://schemas.openxmlformats.org/officeDocument/2006/relationships/slide" Target="slides/slide10.xml"/>
<Relationship Id="rId18" Type="http://schemas.openxmlformats.org/officeDocument/2006/relationships/slide" Target="slides/slide11.xml"/>
<Relationship Id="rId19" Type="http://schemas.openxmlformats.org/officeDocument/2006/relationships/slide" Target="slides/slide12.xml"/>
<Relationship Id="rId20" Type="http://schemas.openxmlformats.org/officeDocument/2006/relationships/slide" Target="slides/slide13.xml"/>
<Relationship Id="rId21" Type="http://schemas.openxmlformats.org/officeDocument/2006/relationships/slide" Target="slides/slide14.xml"/>
<Relationship Id="rId22" Type="http://schemas.openxmlformats.org/officeDocument/2006/relationships/slide" Target="slides/slide15.xml"/>
<Relationship Id="rId23" Type="http://schemas.openxmlformats.org/officeDocument/2006/relationships/slide" Target="slides/slide16.xml"/>
<Relationship Id="rId24" Type="http://schemas.openxmlformats.org/officeDocument/2006/relationships/slide" Target="slides/slide17.xml"/>
<Relationship Id="rId25" Type="http://schemas.openxmlformats.org/officeDocument/2006/relationships/slide" Target="slides/slide18.xml"/>
<Relationship Id="rId26" Type="http://schemas.openxmlformats.org/officeDocument/2006/relationships/slide" Target="slides/slide19.xml"/>
<Relationship Id="rId27" Type="http://schemas.openxmlformats.org/officeDocument/2006/relationships/slide" Target="slides/slide20.xml"/>
<Relationship Id="rId28" Type="http://schemas.openxmlformats.org/officeDocument/2006/relationships/slide" Target="slides/slide21.xml"/>
<Relationship Id="rId29" Type="http://schemas.openxmlformats.org/officeDocument/2006/relationships/slide" Target="slides/slide22.xml"/>
<Relationship Id="rId30" Type="http://schemas.openxmlformats.org/officeDocument/2006/relationships/slide" Target="slides/slide23.xml"/>
<Relationship Id="rId31" Type="http://schemas.openxmlformats.org/officeDocument/2006/relationships/slide" Target="slides/slide24.xml"/>
<Relationship Id="rId32" Type="http://schemas.openxmlformats.org/officeDocument/2006/relationships/slide" Target="slides/slide25.xml"/>
<Relationship Id="rId33" Type="http://schemas.openxmlformats.org/officeDocument/2006/relationships/slide" Target="slides/slide26.xml"/>
<Relationship Id="rId34" Type="http://schemas.openxmlformats.org/officeDocument/2006/relationships/slide" Target="slides/slide27.xml"/>
<Relationship Id="rId35" Type="http://schemas.openxmlformats.org/officeDocument/2006/relationships/slide" Target="slides/slide28.xml"/>
<Relationship Id="rId36" Type="http://schemas.openxmlformats.org/officeDocument/2006/relationships/slide" Target="slides/slide29.xml"/>
<Relationship Id="rId37" Type="http://schemas.openxmlformats.org/officeDocument/2006/relationships/slide" Target="slides/slide30.xml"/>
<Relationship Id="rId38" Type="http://schemas.openxmlformats.org/officeDocument/2006/relationships/slide" Target="slides/slide31.xml"/>
<Relationship Id="rId39" Type="http://schemas.openxmlformats.org/officeDocument/2006/relationships/slide" Target="slides/slide32.xml"/>
<Relationship Id="rId40" Type="http://schemas.openxmlformats.org/officeDocument/2006/relationships/slide" Target="slides/slide33.xml"/>
<Relationship Id="rId41" Type="http://schemas.openxmlformats.org/officeDocument/2006/relationships/slide" Target="slides/slide34.xml"/>
<Relationship Id="rId42" Type="http://schemas.openxmlformats.org/officeDocument/2006/relationships/slide" Target="slides/slide35.xml"/>
<Relationship Id="rId43" Type="http://schemas.openxmlformats.org/officeDocument/2006/relationships/slide" Target="slides/slide36.xml"/>
<Relationship Id="rId44" Type="http://schemas.openxmlformats.org/officeDocument/2006/relationships/slide" Target="slides/slide37.xml"/>
<Relationship Id="rId45" Type="http://schemas.openxmlformats.org/officeDocument/2006/relationships/slide" Target="slides/slide38.xml"/>
<Relationship Id="rId46" Type="http://schemas.openxmlformats.org/officeDocument/2006/relationships/slide" Target="slides/slide39.xml"/>
<Relationship Id="rId47" Type="http://schemas.openxmlformats.org/officeDocument/2006/relationships/slide" Target="slides/slide40.xml"/>
<Relationship Id="rId48" Type="http://schemas.openxmlformats.org/officeDocument/2006/relationships/slide" Target="slides/slide41.xml"/>
<Relationship Id="rId49" Type="http://schemas.openxmlformats.org/officeDocument/2006/relationships/slide" Target="slides/slide42.xml"/>
<Relationship Id="rId50" Type="http://schemas.openxmlformats.org/officeDocument/2006/relationships/slide" Target="slides/slide43.xml"/>
<Relationship Id="rId51" Type="http://schemas.openxmlformats.org/officeDocument/2006/relationships/slide" Target="slides/slide44.xml"/>
<Relationship Id="rId52" Type="http://schemas.openxmlformats.org/officeDocument/2006/relationships/slide" Target="slides/slide45.xml"/>
<Relationship Id="rId53" Type="http://schemas.openxmlformats.org/officeDocument/2006/relationships/slide" Target="slides/slide46.xml"/>
<Relationship Id="rId54" Type="http://schemas.openxmlformats.org/officeDocument/2006/relationships/slide" Target="slides/slide47.xml"/>
<Relationship Id="rId55" Type="http://schemas.openxmlformats.org/officeDocument/2006/relationships/slide" Target="slides/slide48.xml"/>
<Relationship Id="rId56" Type="http://schemas.openxmlformats.org/officeDocument/2006/relationships/slide" Target="slides/slide49.xml"/>
<Relationship Id="rId57" Type="http://schemas.openxmlformats.org/officeDocument/2006/relationships/slide" Target="slides/slide50.xml"/>
<Relationship Id="rId58" Type="http://schemas.openxmlformats.org/officeDocument/2006/relationships/slide" Target="slides/slide51.xml"/>
<Relationship Id="rId59" Type="http://schemas.openxmlformats.org/officeDocument/2006/relationships/slide" Target="slides/slide52.xml"/>
<Relationship Id="rId60" Type="http://schemas.openxmlformats.org/officeDocument/2006/relationships/slide" Target="slides/slide53.xml"/>
<Relationship Id="rId61" Type="http://schemas.openxmlformats.org/officeDocument/2006/relationships/slide" Target="slides/slide54.xml"/>
</Relationships>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48811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5769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15455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83922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03491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58079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59960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823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1.xml"/>
</Relationships>

</file>

<file path=ppt/slides/_rels/slide10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14abf4a32d56e.png"/>
</Relationships>

</file>

<file path=ppt/slides/_rels/slide1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Relationship Id="rId2" Type="http://schemas.openxmlformats.org/officeDocument/2006/relationships/image" Target="../media/file14abf4f5a4ed0.png"/>
</Relationships>

</file>

<file path=ppt/slides/_rels/slide1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1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14abf31ec6263.jpeg"/>
</Relationships>

</file>

<file path=ppt/slides/_rels/slide1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/Relationships>

</file>

<file path=ppt/slides/_rels/slide1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1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14abf162f6b30.png"/>
</Relationships>

</file>

<file path=ppt/slides/_rels/slide17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1.xml"/>
</Relationships>

</file>

<file path=ppt/slides/_rels/slide18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Relationship Id="rId2" Type="http://schemas.openxmlformats.org/officeDocument/2006/relationships/image" Target="../media/file14abf32627b1.png"/>
</Relationships>

</file>

<file path=ppt/slides/_rels/slide19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14abf5bced3f5.png"/>
</Relationships>

</file>

<file path=ppt/slides/_rels/slide20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14abf3df7d714.jpeg"/>
</Relationships>

</file>

<file path=ppt/slides/_rels/slide2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/Relationships>

</file>

<file path=ppt/slides/_rels/slide2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2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14abf5a4981d4.png"/>
</Relationships>

</file>

<file path=ppt/slides/_rels/slide2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Relationship Id="rId2" Type="http://schemas.openxmlformats.org/officeDocument/2006/relationships/image" Target="../media/file14abffeab39b.png"/>
</Relationships>

</file>

<file path=ppt/slides/_rels/slide2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2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14abf79b58d46.jpeg"/>
</Relationships>

</file>

<file path=ppt/slides/_rels/slide27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/Relationships>

</file>

<file path=ppt/slides/_rels/slide28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29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14abf7e4e2d16.png"/>
</Relationships>

</file>

<file path=ppt/slides/_rels/slide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14abf67bda8e9.png"/>
</Relationships>

</file>

<file path=ppt/slides/_rels/slide30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Relationship Id="rId2" Type="http://schemas.openxmlformats.org/officeDocument/2006/relationships/image" Target="../media/file14abf3e724022.png"/>
</Relationships>

</file>

<file path=ppt/slides/_rels/slide3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3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14abf3ed09835.jpeg"/>
</Relationships>

</file>

<file path=ppt/slides/_rels/slide3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/Relationships>

</file>

<file path=ppt/slides/_rels/slide3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3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14abf70b8dfca.png"/>
</Relationships>

</file>

<file path=ppt/slides/_rels/slide3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Relationship Id="rId2" Type="http://schemas.openxmlformats.org/officeDocument/2006/relationships/image" Target="../media/file14abf796c8096.png"/>
</Relationships>

</file>

<file path=ppt/slides/_rels/slide37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38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14abf426e3621.jpeg"/>
</Relationships>

</file>

<file path=ppt/slides/_rels/slide39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/Relationships>

</file>

<file path=ppt/slides/_rels/slide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40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4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14abf51a3d299.png"/>
</Relationships>

</file>

<file path=ppt/slides/_rels/slide4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Relationship Id="rId2" Type="http://schemas.openxmlformats.org/officeDocument/2006/relationships/image" Target="../media/file14abf5a5764ae.png"/>
</Relationships>

</file>

<file path=ppt/slides/_rels/slide4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4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14abf1f9309d8.jpeg"/>
</Relationships>

</file>

<file path=ppt/slides/_rels/slide4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/Relationships>

</file>

<file path=ppt/slides/_rels/slide4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47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14abf6e6b5419.png"/>
</Relationships>

</file>

<file path=ppt/slides/_rels/slide48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Relationship Id="rId2" Type="http://schemas.openxmlformats.org/officeDocument/2006/relationships/image" Target="../media/file14abf485e6df1.png"/>
</Relationships>

</file>

<file path=ppt/slides/_rels/slide49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1.xml"/>
</Relationships>

</file>

<file path=ppt/slides/_rels/slide50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14abf2f840e55.jpeg"/>
</Relationships>

</file>

<file path=ppt/slides/_rels/slide5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/Relationships>

</file>

<file path=ppt/slides/_rels/slide5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5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14abf6c906d2.png"/>
</Relationships>

</file>

<file path=ppt/slides/_rels/slide5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Relationship Id="rId2" Type="http://schemas.openxmlformats.org/officeDocument/2006/relationships/image" Target="../media/file14abf549c8e34.png"/>
</Relationships>

</file>

<file path=ppt/slides/_rels/slide7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8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14abf723c2351.jpeg"/>
</Relationships>

</file>

<file path=ppt/slides/_rels/slide9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/>
              <a:t>St. Louis Central Corridor West Building Permits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r>
              <a:rPr/>
              <a:t>Monthly Report: January 2022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r>
              <a:rPr/>
              <a:t>Washington University Medical Center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Central West End Permit Cost Breakdown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3831336" cy="34107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January 2022 Neighborhood Cost Breakdown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Mean: $7,390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Median: $5,250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Range: $1,000 - $25,000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Forest Park Southeast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Forest Park Southeast: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10 building permits in January 2022</a:t>
            </a:r>
          </a:p>
          <a:p>
            <a:pPr lvl="1"/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25.00%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compared to January 2021 (8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$7,390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: Average building permit cost in January 2022</a:t>
            </a:r>
          </a:p>
          <a:p>
            <a:pPr lvl="2"/>
            <a:r>
              <a:rPr cap="none" sz="20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-90.58%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 compared to January 2021 ($78,462)</a:t>
            </a:r>
          </a:p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10 total building permits in 2022</a:t>
            </a:r>
          </a:p>
          <a:p>
            <a:pPr lvl="1"/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25.00%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YTD compared to this time in 2021 (8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$7,390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: YTD average building permit cost in 2022</a:t>
            </a:r>
          </a:p>
          <a:p>
            <a:pPr lvl="2"/>
            <a:r>
              <a:rPr cap="none" sz="20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-90.58%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 YTD compared to this time in 2021 ($78,462)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Forest Park Southeast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1037650"/>
                <a:gridCol w="602520"/>
                <a:gridCol w="765753"/>
              </a:tblGrid>
              <a:tr h="457200">
                <a:tc gridSpan="4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January 2022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January 2022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January 2022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January 2022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$3,999.667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$11,999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$18,900.000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$18,900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$7,166.667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$43,000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3"/>
          <p:cNvGraphicFramePr>
            <a:graphicFrameLocks noGrp="true"/>
          </p:cNvGraphicFramePr>
          <p:nvPr/>
        </p:nvGraphicFramePr>
        <p:xfrm rot="0">
          <a:off x="4648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959955"/>
                <a:gridCol w="602520"/>
                <a:gridCol w="959955"/>
              </a:tblGrid>
              <a:tr h="457200">
                <a:tc gridSpan="4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$46,447.80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$928,956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$10,015.00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$60,090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$42,129.05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74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$3,117,550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Neighborhood Summary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Forest Park Southeast Individual Permit 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8229600" cy="4525963"/>
        </p:xfrm>
        <a:graphic>
          <a:graphicData uri="http://schemas.openxmlformats.org/drawingml/2006/table">
            <a:tbl>
              <a:tblPr/>
              <a:tblGrid>
                <a:gridCol w="1650679"/>
                <a:gridCol w="3288744"/>
                <a:gridCol w="1005931"/>
                <a:gridCol w="1184649"/>
                <a:gridCol w="1937787"/>
              </a:tblGrid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nbhd_name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Owner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New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address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Forest Park Southeast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CENCORE CAPITAL LLC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$18,900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4328 VISTA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Forest Park Southeast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AJC REALTY PARTNERS LLC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$2,000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1313 S BOYLE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Forest Park Southeast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GROVE PLACE II LP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$1,499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4510 MANCHESTER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Forest Park Southeast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HOUSEMAN ZOTOS 4522 4524 OAKLAND LLC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$1,000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4522-24 OAKLAND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Forest Park Southeast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4256 MANCHESTER LLC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$6,000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4256 MANCHESTER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Forest Park Southeast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PARK EAST II LP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$6,000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4445-47 GIBSON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Forest Park Southeast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SERIES PROP 1A OF HFC PROPERTIES LLC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$8,000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4438 SWAN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Forest Park Southeast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UAP-SLRC LLC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$4,500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805 S VANDEVENTER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Forest Park Southeast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MATTHEW VINCENT &amp; BONNIE SCHROEDER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$25,000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4346 ARCO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Forest Park Southeast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PARK EAST II LP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$1,000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4402 GIBSON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Forest Park Southeast Permit Cost Breakdown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/>
              <a:t>Expanded Service Area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3831336" cy="34107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January 2022 Neighborhood Cost Breakdown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Mean: $149,521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Median: $141,421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Range: $4,500 - $329,683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Skinker DeBaliviere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Skinker DeBaliviere: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6 building permits in January 2022</a:t>
            </a:r>
          </a:p>
          <a:p>
            <a:pPr lvl="1"/>
            <a:r>
              <a:rPr cap="none" sz="24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-25.00%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compared to January 2021 (8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$149,521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: Average building permit cost in January 2022</a:t>
            </a:r>
          </a:p>
          <a:p>
            <a:pPr lvl="2"/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255.69%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 compared to January 2021 ($42,037)</a:t>
            </a:r>
          </a:p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6 total building permits in 2022</a:t>
            </a:r>
          </a:p>
          <a:p>
            <a:pPr lvl="1"/>
            <a:r>
              <a:rPr cap="none" sz="24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-25.00%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YTD compared to this time in 2021 (8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$149,521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: YTD average building permit cost in 2022</a:t>
            </a:r>
          </a:p>
          <a:p>
            <a:pPr lvl="2"/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255.69%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 YTD compared to this time in 2021 ($42,037)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St. Louis Neighborhood Spatial Reference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Skinker DeBaliviere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959955"/>
                <a:gridCol w="602520"/>
                <a:gridCol w="843448"/>
              </a:tblGrid>
              <a:tr h="457200">
                <a:tc gridSpan="4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January 2022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January 2022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January 2022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January 2022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$171,262.5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$342,525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$4,500.0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$4,500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$183,367.3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$550,102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3"/>
          <p:cNvGraphicFramePr>
            <a:graphicFrameLocks noGrp="true"/>
          </p:cNvGraphicFramePr>
          <p:nvPr/>
        </p:nvGraphicFramePr>
        <p:xfrm rot="0">
          <a:off x="4648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1037650"/>
                <a:gridCol w="602520"/>
                <a:gridCol w="959955"/>
              </a:tblGrid>
              <a:tr h="457200">
                <a:tc gridSpan="4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$54,496.43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$381,475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$27,100.00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$135,500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$192,311.86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36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$6,923,227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Neighborhood Summary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Skinker DeBaliviere Individual Permit 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8229600" cy="4525963"/>
        </p:xfrm>
        <a:graphic>
          <a:graphicData uri="http://schemas.openxmlformats.org/drawingml/2006/table">
            <a:tbl>
              <a:tblPr/>
              <a:tblGrid>
                <a:gridCol w="1479738"/>
                <a:gridCol w="3117120"/>
                <a:gridCol w="1005931"/>
                <a:gridCol w="1184649"/>
                <a:gridCol w="2333627"/>
              </a:tblGrid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nbhd_name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Owner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New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address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Skinker DeBaliviere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PATON REDEVELOPMENT SERIES LLC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$270,000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5806 WESTMINSTER PL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Skinker DeBaliviere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PATON REDEVELOPMENT SERIES LLC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$270,000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5808 WESTMINSTER PL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Skinker DeBaliviere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WASHINGTON UNIVERSITY ART BUILDING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$329,683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6200 FOREST PARK PARKWAY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Skinker DeBaliviere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BONDS, RONALD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$4,500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5818 WESTMINSTER PL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Skinker DeBaliviere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FOWLER, FLINT W &amp; JUNE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$10,102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6225 PERSHING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Skinker DeBaliviere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WASHINGTON UNIVERSITY ART BUILDING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$12,842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6200 FOREST PARK PARKWAY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Skinker DeBaliviere Permit Cost Breakdown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3831336" cy="34107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January 2022 Neighborhood Cost Breakdown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Mean: $32,144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Median: $32,144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Range: $30,000 - $34,289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DeBaliviere Place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DeBaliviere Place: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2 building permits in January 2022</a:t>
            </a:r>
          </a:p>
          <a:p>
            <a:pPr lvl="1"/>
            <a:r>
              <a:rPr cap="none" sz="24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-75.00%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compared to January 2021 (8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$32,144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: Average building permit cost in January 2022</a:t>
            </a:r>
          </a:p>
          <a:p>
            <a:pPr lvl="2"/>
            <a:r>
              <a:rPr cap="none" sz="20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-60.32%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 compared to January 2021 ($81,000)</a:t>
            </a:r>
          </a:p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2 total building permits in 2022</a:t>
            </a:r>
          </a:p>
          <a:p>
            <a:pPr lvl="1"/>
            <a:r>
              <a:rPr cap="none" sz="24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-75.00%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YTD compared to this time in 2021 (8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$32,144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: YTD average building permit cost in 2022</a:t>
            </a:r>
          </a:p>
          <a:p>
            <a:pPr lvl="2"/>
            <a:r>
              <a:rPr cap="none" sz="20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-60.32%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 YTD compared to this time in 2021 ($81,000)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DeBaliviere Place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882261"/>
                <a:gridCol w="602520"/>
                <a:gridCol w="765753"/>
              </a:tblGrid>
              <a:tr h="457200">
                <a:tc gridSpan="4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January 2022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January 2022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January 2022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January 2022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$32,144.5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$64,289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3"/>
          <p:cNvGraphicFramePr>
            <a:graphicFrameLocks noGrp="true"/>
          </p:cNvGraphicFramePr>
          <p:nvPr/>
        </p:nvGraphicFramePr>
        <p:xfrm rot="0">
          <a:off x="4648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959955"/>
                <a:gridCol w="602520"/>
                <a:gridCol w="959955"/>
              </a:tblGrid>
              <a:tr h="457200">
                <a:tc gridSpan="4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$26,250.0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$52,500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$30,000.0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$30,000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$102,724.2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23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$2,362,657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Neighborhood Summary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DeBaliviere Place Individual Permit 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8229600" cy="4525963"/>
        </p:xfrm>
        <a:graphic>
          <a:graphicData uri="http://schemas.openxmlformats.org/drawingml/2006/table">
            <a:tbl>
              <a:tblPr/>
              <a:tblGrid>
                <a:gridCol w="1363366"/>
                <a:gridCol w="2822099"/>
                <a:gridCol w="951906"/>
                <a:gridCol w="1184649"/>
                <a:gridCol w="1565208"/>
              </a:tblGrid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nbhd_name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Owner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New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address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DeBaliviere Place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CHRISTINE NEIKIRK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$34,289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5367 PERSHING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DeBaliviere Place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HUNT-RUDDY, HEATHER A &amp; ROBERT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$30,000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38 KINGSBURY PL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DeBaliviere Place Permit Cost Breakdown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Neighborhood Summary: Average Building Permit Cost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3831336" cy="34107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January 2022 Neighborhood Cost Breakdown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Mean: $14,986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Median: $5,566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Range: $2,500 - $50,000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West End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West End: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7 building permits in January 2022</a:t>
            </a:r>
          </a:p>
          <a:p>
            <a:pPr lvl="1"/>
            <a:r>
              <a:rPr cap="none" sz="24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-36.36%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compared to January 2021 (11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$14,986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: Average building permit cost in January 2022</a:t>
            </a:r>
          </a:p>
          <a:p>
            <a:pPr lvl="2"/>
            <a:r>
              <a:rPr cap="none" sz="20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-90.32%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 compared to January 2021 ($154,794)</a:t>
            </a:r>
          </a:p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7 total building permits in 2022</a:t>
            </a:r>
          </a:p>
          <a:p>
            <a:pPr lvl="1"/>
            <a:r>
              <a:rPr cap="none" sz="24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-36.36%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YTD compared to this time in 2021 (11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$14,986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: YTD average building permit cost in 2022</a:t>
            </a:r>
          </a:p>
          <a:p>
            <a:pPr lvl="2"/>
            <a:r>
              <a:rPr cap="none" sz="20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-90.32%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 YTD compared to this time in 2021 ($154,794)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West End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959955"/>
                <a:gridCol w="602520"/>
                <a:gridCol w="765753"/>
              </a:tblGrid>
              <a:tr h="457200">
                <a:tc gridSpan="4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January 2022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January 2022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January 2022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January 2022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$14,677.67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$44,033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$0.00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$15,216.50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$60,866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3"/>
          <p:cNvGraphicFramePr>
            <a:graphicFrameLocks noGrp="true"/>
          </p:cNvGraphicFramePr>
          <p:nvPr/>
        </p:nvGraphicFramePr>
        <p:xfrm rot="0">
          <a:off x="4648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959955"/>
                <a:gridCol w="602520"/>
                <a:gridCol w="959955"/>
              </a:tblGrid>
              <a:tr h="457200">
                <a:tc gridSpan="4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$40,855.87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38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$1,552,523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$28,487.00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$85,461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$25,737.88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41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$1,055,253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Neighborhood Summary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West End Individual Permit 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8229600" cy="4525963"/>
        </p:xfrm>
        <a:graphic>
          <a:graphicData uri="http://schemas.openxmlformats.org/drawingml/2006/table">
            <a:tbl>
              <a:tblPr/>
              <a:tblGrid>
                <a:gridCol w="998700"/>
                <a:gridCol w="2348906"/>
                <a:gridCol w="1005931"/>
                <a:gridCol w="1184649"/>
                <a:gridCol w="1596314"/>
              </a:tblGrid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nbhd_name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Owner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New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address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West End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HOUSTON, CARVELL K JR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$50,000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935 LAUREL 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West End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WESTEND DEVELOPMENT LLC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$5,600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5897 DELMAR BLVD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West End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C5603 LP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$5,566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807 CLARA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West End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MONTANO, GLORIA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$5,500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6163 DELMAR BLVD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West End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DELMAR DIVINE CONDO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$32,933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5535 DELMAR BLVD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West End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COOPER, MANTON 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$2,500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5616 BARTMER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West End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NOBLES, PAUL &amp; ROSE LISA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$2,800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5442 PAGE BLVD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West End Permit Cost Breakdown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3831336" cy="34107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January 2022 Neighborhood Cost Breakdown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Mean: $157,100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Median: $157,100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Range: $100,000 - $214,200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Academy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Academy: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2 building permits in January 2022</a:t>
            </a:r>
          </a:p>
          <a:p>
            <a:pPr lvl="1"/>
            <a:r>
              <a:rPr cap="none" sz="2400" i="0" b="0" u="none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0.00%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compared to January 2021 (2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$157,100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: Average building permit cost in January 2022</a:t>
            </a:r>
          </a:p>
          <a:p>
            <a:pPr lvl="2"/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6480.10%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 compared to January 2021 ($2,388)</a:t>
            </a:r>
          </a:p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2 total building permits in 2022</a:t>
            </a:r>
          </a:p>
          <a:p>
            <a:pPr lvl="1"/>
            <a:r>
              <a:rPr cap="none" sz="2400" i="0" b="0" u="none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0.00%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YTD compared to this time in 2021 (2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$157,100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: YTD average building permit cost in 2022</a:t>
            </a:r>
          </a:p>
          <a:p>
            <a:pPr lvl="2"/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6480.10%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 YTD compared to this time in 2021 ($2,388)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Academy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843448"/>
                <a:gridCol w="602520"/>
                <a:gridCol w="843448"/>
              </a:tblGrid>
              <a:tr h="457200">
                <a:tc gridSpan="4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January 2022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January 2022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January 2022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January 2022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$157,100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$314,200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3"/>
          <p:cNvGraphicFramePr>
            <a:graphicFrameLocks noGrp="true"/>
          </p:cNvGraphicFramePr>
          <p:nvPr/>
        </p:nvGraphicFramePr>
        <p:xfrm rot="0">
          <a:off x="4648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843448"/>
                <a:gridCol w="602520"/>
                <a:gridCol w="843448"/>
              </a:tblGrid>
              <a:tr h="457200">
                <a:tc gridSpan="4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$104,060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$520,300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$950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$2,850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$34,451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$620,118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Neighborhood Summary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Neighborhood Summary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137160" y="1116874"/>
          <a:ext cx="3657600" cy="2743200"/>
        </p:xfrm>
        <a:graphic>
          <a:graphicData uri="http://schemas.openxmlformats.org/drawingml/2006/table">
            <a:tbl>
              <a:tblPr/>
              <a:tblGrid>
                <a:gridCol w="1650679"/>
                <a:gridCol w="1154158"/>
                <a:gridCol w="602520"/>
                <a:gridCol w="1037650"/>
              </a:tblGrid>
              <a:tr h="365760">
                <a:tc gridSpan="4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January 2022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January 2022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January 2022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January 2022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Neighborhood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Academy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$157,100.00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$314,200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Central West End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$1,378,558.50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32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$44,113,872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DeBaliviere Place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$32,144.50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$64,289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Forest Park Southeast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$7,389.90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$73,899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Fountain Park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$0.00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Lewis Place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$7,500.00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$7,500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Skinker DeBaliviere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$149,521.17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$897,127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Vandeventer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$124,000.00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$124,000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Visitation Park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$0.00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West End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$14,985.57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$104,899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4709160" y="1116874"/>
          <a:ext cx="3657600" cy="2743200"/>
        </p:xfrm>
        <a:graphic>
          <a:graphicData uri="http://schemas.openxmlformats.org/drawingml/2006/table">
            <a:tbl>
              <a:tblPr/>
              <a:tblGrid>
                <a:gridCol w="1650679"/>
                <a:gridCol w="1037650"/>
                <a:gridCol w="602520"/>
                <a:gridCol w="1115344"/>
              </a:tblGrid>
              <a:tr h="365760">
                <a:tc gridSpan="4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Neighborhood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Academy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$43,971.85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26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$1,143,268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Central West End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$743,207.56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237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$176,140,191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DeBaliviere Place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$94,044.50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26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$2,445,157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Forest Park Southeast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$41,065.96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100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$4,106,596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Fountain Park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$345,493.00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$3,109,437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Lewis Place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$95,582.40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$1,433,736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Skinker DeBaliviere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$155,004.21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48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$7,440,202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Vandeventer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$98,449.87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$1,476,748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Visitation Park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$42,475.00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$169,900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West End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$32,844.35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82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$2,693,237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Academy Individual Permit 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8229600" cy="4525963"/>
        </p:xfrm>
        <a:graphic>
          <a:graphicData uri="http://schemas.openxmlformats.org/drawingml/2006/table">
            <a:tbl>
              <a:tblPr/>
              <a:tblGrid>
                <a:gridCol w="998700"/>
                <a:gridCol w="1379055"/>
                <a:gridCol w="951906"/>
                <a:gridCol w="1184649"/>
                <a:gridCol w="1510911"/>
              </a:tblGrid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nbhd_name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Owner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New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address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Academy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5262 MAPLE LLC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$214,200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5262 MAPLE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Academy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GA CAPITAL LLC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$100,000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5142 CABANNE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Academy Permit Cost Breakdown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3831336" cy="34107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January 2022 Neighborhood Cost Breakdown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Mean: $7,500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Median: $7,500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Range: $7,500 - $7,500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Lewis Place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Lewis Place: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1 building permits in January 2022</a:t>
            </a:r>
          </a:p>
          <a:p>
            <a:pPr lvl="1"/>
            <a:r>
              <a:rPr cap="none" sz="24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-50.00%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compared to January 2021 (2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$7,500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: Average building permit cost in January 2022</a:t>
            </a:r>
          </a:p>
          <a:p>
            <a:pPr lvl="2"/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7.74%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 compared to January 2021 ($6,962)</a:t>
            </a:r>
          </a:p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1 total building permits in 2022</a:t>
            </a:r>
          </a:p>
          <a:p>
            <a:pPr lvl="1"/>
            <a:r>
              <a:rPr cap="none" sz="24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-50.00%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YTD compared to this time in 2021 (2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$7,500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: YTD average building permit cost in 2022</a:t>
            </a:r>
          </a:p>
          <a:p>
            <a:pPr lvl="2"/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7.74%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 YTD compared to this time in 2021 ($6,962)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Lewis Place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688059"/>
                <a:gridCol w="602520"/>
                <a:gridCol w="688059"/>
              </a:tblGrid>
              <a:tr h="457200">
                <a:tc gridSpan="4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January 2022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January 2022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January 2022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January 2022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$7,500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$7,500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3"/>
          <p:cNvGraphicFramePr>
            <a:graphicFrameLocks noGrp="true"/>
          </p:cNvGraphicFramePr>
          <p:nvPr/>
        </p:nvGraphicFramePr>
        <p:xfrm rot="0">
          <a:off x="4648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843448"/>
                <a:gridCol w="602520"/>
                <a:gridCol w="959955"/>
              </a:tblGrid>
              <a:tr h="457200">
                <a:tc gridSpan="4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$279,084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$1,116,336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$20,000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$60,000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$32,175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$257,400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Neighborhood Summary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Lewis Place Individual Permit 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8229600" cy="4525963"/>
        </p:xfrm>
        <a:graphic>
          <a:graphicData uri="http://schemas.openxmlformats.org/drawingml/2006/table">
            <a:tbl>
              <a:tblPr/>
              <a:tblGrid>
                <a:gridCol w="1006204"/>
                <a:gridCol w="3148157"/>
                <a:gridCol w="951906"/>
                <a:gridCol w="1184649"/>
                <a:gridCol w="1433216"/>
              </a:tblGrid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nbhd_name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Owner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New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address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Lewis Place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THOMAS, KEITH, MARVIN THOMAS, TEVEN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$7,500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4708 VERNON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Lewis Place Permit Cost Breakdown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3831336" cy="34107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January 2022 Neighborhood Cost Breakdown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Mean: $124,000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Median: $124,000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Range: $124,000 - $124,000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Vandeventer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Vandeventer: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1 building permits in January 2022</a:t>
            </a:r>
          </a:p>
          <a:p>
            <a:pPr lvl="1"/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Infinite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compared to January 2021 (0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$124,000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: Average building permit cost in January 2022</a:t>
            </a:r>
          </a:p>
          <a:p>
            <a:pPr lvl="2"/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Infinite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 compared to January 2021 ($0)</a:t>
            </a:r>
          </a:p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1 total building permits in 2022</a:t>
            </a:r>
          </a:p>
          <a:p>
            <a:pPr lvl="1"/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Infinite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YTD compared to this time in 2021 (0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$124,000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: YTD average building permit cost in 2022</a:t>
            </a:r>
          </a:p>
          <a:p>
            <a:pPr lvl="2"/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Infinite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 YTD compared to this time in 2021 ($0)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/>
              <a:t>Core Neighborhoods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Vandeventer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843448"/>
                <a:gridCol w="602520"/>
                <a:gridCol w="843448"/>
              </a:tblGrid>
              <a:tr h="457200">
                <a:tc gridSpan="4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January 2022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January 2022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January 2022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January 2022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$124,000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$124,000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3"/>
          <p:cNvGraphicFramePr>
            <a:graphicFrameLocks noGrp="true"/>
          </p:cNvGraphicFramePr>
          <p:nvPr/>
        </p:nvGraphicFramePr>
        <p:xfrm rot="0">
          <a:off x="4648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1115344"/>
                <a:gridCol w="602520"/>
                <a:gridCol w="959955"/>
              </a:tblGrid>
              <a:tr h="457200">
                <a:tc gridSpan="4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$0.000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$4,266.667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$12,800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$121,995.667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$1,463,948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Neighborhood Summary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Vandeventer Individual Permit 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8229600" cy="4525963"/>
        </p:xfrm>
        <a:graphic>
          <a:graphicData uri="http://schemas.openxmlformats.org/drawingml/2006/table">
            <a:tbl>
              <a:tblPr/>
              <a:tblGrid>
                <a:gridCol w="1052998"/>
                <a:gridCol w="2411185"/>
                <a:gridCol w="951906"/>
                <a:gridCol w="1184649"/>
                <a:gridCol w="1595972"/>
              </a:tblGrid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nbhd_name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Owner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New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address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Vandeventer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HAYLES, WILLIAM III &amp; CAROL 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$124,000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4357 W FAIRFAX CT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Vandeventer Permit Cost Breakdown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Additional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/>
              <a:t>Data retreived from https://www.stlouis-mo.gov/data/</a:t>
            </a:r>
          </a:p>
          <a:p>
            <a:r>
              <a:rPr/>
              <a:t>Building permits with a cost of $0 were dropped</a:t>
            </a:r>
          </a:p>
          <a:p>
            <a:r>
              <a:rPr/>
              <a:t>Building permits that were cancelled were dropped</a:t>
            </a:r>
          </a:p>
          <a:p>
            <a:r>
              <a:rPr/>
              <a:t>Infinite change indicates 0 permits in the current or previous time period/comparison month so there was a overall increase or decrease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3831336" cy="34107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January 2022 Neighborhood Cost Breakdown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Mean: $1,378,558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Median: $52,000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Range: $3,000 - $40,000,000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Central West End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Central West End: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32 building permits in January 2022</a:t>
            </a:r>
          </a:p>
          <a:p>
            <a:pPr lvl="1"/>
            <a:r>
              <a:rPr cap="none" sz="24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-15.79%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compared to January 2021 (38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$1,378,558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: Average building permit cost in January 2022</a:t>
            </a:r>
          </a:p>
          <a:p>
            <a:pPr lvl="2"/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2231.59%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 compared to January 2021 ($59,125)</a:t>
            </a:r>
          </a:p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32 total building permits in 2022</a:t>
            </a:r>
          </a:p>
          <a:p>
            <a:pPr lvl="1"/>
            <a:r>
              <a:rPr cap="none" sz="24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-15.79%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YTD compared to this time in 2021 (38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$1,378,558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: YTD average building permit cost in 2022</a:t>
            </a:r>
          </a:p>
          <a:p>
            <a:pPr lvl="2"/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2231.59%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 YTD compared to this time in 2021 ($59,125)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Central West End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1154158"/>
                <a:gridCol w="602520"/>
                <a:gridCol w="1037650"/>
              </a:tblGrid>
              <a:tr h="457200">
                <a:tc gridSpan="4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January 2022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January 2022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January 2022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January 2022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$2,167,018.25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$43,340,365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$26,000.00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$26,000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$67,955.18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$747,507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3"/>
          <p:cNvGraphicFramePr>
            <a:graphicFrameLocks noGrp="true"/>
          </p:cNvGraphicFramePr>
          <p:nvPr/>
        </p:nvGraphicFramePr>
        <p:xfrm rot="0">
          <a:off x="4648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1076463"/>
                <a:gridCol w="602520"/>
                <a:gridCol w="1115344"/>
              </a:tblGrid>
              <a:tr h="457200">
                <a:tc gridSpan="4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$1,737,171.5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92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$159,819,781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$57,350.0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$688,200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$117,535.4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133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$15,632,210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Neighborhood Summary</a:t>
            </a: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AMO_UNIQUEIDENTIFIER" val="Empty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Macintosh PowerPoint</Application>
  <PresentationFormat>Présentation à l'écran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mitype="http://purl.org/dc/dcmitype/" xmlns:dcterms="http://purl.org/dc/terms/" xmlns:xsi="http://www.w3.org/2001/XMLSchema-instance">
  <dc:title/>
  <dc:subject/>
  <dc:creator/>
  <cp:keywords/>
  <dc:description/>
  <cp:lastModifiedBy>jesstevens</cp:lastModifiedBy>
  <cp:revision>3</cp:revision>
  <dcterms:created xsi:type="dcterms:W3CDTF">2017-02-13T16:18:36Z</dcterms:created>
  <dcterms:modified xsi:type="dcterms:W3CDTF">2022-02-17T15:44:38Z</dcterms:modified>
  <cp:category/>
</cp:coreProperties>
</file>